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327" r:id="rId2"/>
    <p:sldId id="348" r:id="rId3"/>
    <p:sldId id="350" r:id="rId4"/>
    <p:sldId id="351" r:id="rId5"/>
    <p:sldId id="352" r:id="rId6"/>
    <p:sldId id="349" r:id="rId7"/>
    <p:sldId id="317" r:id="rId8"/>
    <p:sldId id="325" r:id="rId9"/>
    <p:sldId id="353" r:id="rId10"/>
    <p:sldId id="355" r:id="rId11"/>
    <p:sldId id="354" r:id="rId12"/>
    <p:sldId id="326" r:id="rId13"/>
    <p:sldId id="346" r:id="rId14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14/11/2011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914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7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14/11/2011</a:t>
            </a:fld>
            <a:endParaRPr lang="es-CO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80aTeLaT1o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youtube.com/watch?v=rxtdjDRbjFU" TargetMode="External"/><Relationship Id="rId4" Type="http://schemas.openxmlformats.org/officeDocument/2006/relationships/hyperlink" Target="http://www.youtube.com/watch?v=6Cf7IL_eZ38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hyperlink" Target="http://www.youtube.com/watch?v=jcluxN_2DfM&amp;feature=relate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vimeo.com/4639705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11808" y="18864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Redes sociales</a:t>
            </a:r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1772816"/>
            <a:ext cx="889248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000" dirty="0" smtClean="0"/>
          </a:p>
          <a:p>
            <a:pPr algn="r"/>
            <a:r>
              <a:rPr lang="es-CO" sz="2800" b="1" dirty="0" smtClean="0"/>
              <a:t>     EL RETO QUE NOS IMPONE HOY EN DÍA EL MUNDO DIGITAL Y LA TECNOLOGÍA</a:t>
            </a:r>
          </a:p>
          <a:p>
            <a:pPr algn="ctr"/>
            <a:endParaRPr lang="es-CO" sz="2800" b="1" dirty="0" smtClean="0"/>
          </a:p>
          <a:p>
            <a:pPr algn="r"/>
            <a:endParaRPr lang="es-CO" sz="1600" b="1" dirty="0" smtClean="0"/>
          </a:p>
          <a:p>
            <a:pPr algn="r"/>
            <a:endParaRPr lang="es-CO" sz="1600" b="1" dirty="0"/>
          </a:p>
          <a:p>
            <a:pPr algn="r"/>
            <a:endParaRPr lang="es-CO" sz="1600" b="1" dirty="0" smtClean="0"/>
          </a:p>
          <a:p>
            <a:pPr algn="r"/>
            <a:r>
              <a:rPr lang="es-CO" sz="1600" b="1" dirty="0" smtClean="0"/>
              <a:t>La huella de Carmela</a:t>
            </a:r>
            <a:endParaRPr lang="es-CO" sz="1600" b="1" dirty="0"/>
          </a:p>
          <a:p>
            <a:pPr algn="r"/>
            <a:r>
              <a:rPr lang="es-CO" sz="1600" b="1" dirty="0">
                <a:hlinkClick r:id="rId3"/>
              </a:rPr>
              <a:t>http://</a:t>
            </a:r>
            <a:r>
              <a:rPr lang="es-CO" sz="1600" b="1" dirty="0" smtClean="0">
                <a:hlinkClick r:id="rId3"/>
              </a:rPr>
              <a:t>www.youtube.com/watch?v=280aTeLaT1o</a:t>
            </a:r>
            <a:endParaRPr lang="es-CO" sz="1600" b="1" dirty="0" smtClean="0"/>
          </a:p>
          <a:p>
            <a:pPr algn="r"/>
            <a:endParaRPr lang="es-CO" sz="1600" b="1" dirty="0"/>
          </a:p>
          <a:p>
            <a:pPr algn="r"/>
            <a:r>
              <a:rPr lang="es-CO" sz="1600" b="1" dirty="0" smtClean="0"/>
              <a:t>A day made of glass</a:t>
            </a:r>
          </a:p>
          <a:p>
            <a:pPr algn="r"/>
            <a:r>
              <a:rPr lang="es-CO" sz="1600" b="1" dirty="0" smtClean="0">
                <a:hlinkClick r:id="rId4"/>
              </a:rPr>
              <a:t>http</a:t>
            </a:r>
            <a:r>
              <a:rPr lang="es-CO" sz="1600" b="1" dirty="0">
                <a:hlinkClick r:id="rId4"/>
              </a:rPr>
              <a:t>://</a:t>
            </a:r>
            <a:r>
              <a:rPr lang="es-CO" sz="1600" b="1" dirty="0" smtClean="0">
                <a:hlinkClick r:id="rId4"/>
              </a:rPr>
              <a:t>www.youtube.com/watch?v=6Cf7IL_eZ38</a:t>
            </a:r>
            <a:endParaRPr lang="es-CO" sz="1600" b="1" dirty="0" smtClean="0"/>
          </a:p>
          <a:p>
            <a:pPr algn="r"/>
            <a:endParaRPr lang="es-CO" sz="1600" b="1" dirty="0" smtClean="0"/>
          </a:p>
          <a:p>
            <a:pPr algn="r"/>
            <a:r>
              <a:rPr lang="es-CO" sz="1600" b="1" dirty="0" smtClean="0"/>
              <a:t>El mundo intermedio</a:t>
            </a:r>
          </a:p>
          <a:p>
            <a:pPr algn="r"/>
            <a:r>
              <a:rPr lang="es-CO" sz="1600" b="1" dirty="0" err="1" smtClean="0"/>
              <a:t>Tomorrow</a:t>
            </a:r>
            <a:r>
              <a:rPr lang="es-CO" sz="1600" b="1" dirty="0" smtClean="0"/>
              <a:t> (GPS)</a:t>
            </a:r>
          </a:p>
          <a:p>
            <a:pPr algn="r"/>
            <a:r>
              <a:rPr lang="es-CO" sz="1600" b="1" dirty="0">
                <a:hlinkClick r:id="rId5"/>
              </a:rPr>
              <a:t>http://</a:t>
            </a:r>
            <a:r>
              <a:rPr lang="es-CO" sz="1600" b="1" dirty="0" smtClean="0">
                <a:hlinkClick r:id="rId5"/>
              </a:rPr>
              <a:t>www.youtube.com/watch?v=rxtdjDRbjFU</a:t>
            </a:r>
            <a:endParaRPr lang="es-CO" sz="1600" b="1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777"/>
            <a:ext cx="3312368" cy="324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89755" y="2358172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</p:txBody>
      </p:sp>
      <p:sp>
        <p:nvSpPr>
          <p:cNvPr id="19" name="18 Rectángulo"/>
          <p:cNvSpPr/>
          <p:nvPr/>
        </p:nvSpPr>
        <p:spPr>
          <a:xfrm>
            <a:off x="4716015" y="332656"/>
            <a:ext cx="43382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dirty="0" smtClean="0"/>
              <a:t>Paso 2</a:t>
            </a:r>
          </a:p>
          <a:p>
            <a:endParaRPr lang="es-CO" sz="2800" b="1" dirty="0"/>
          </a:p>
          <a:p>
            <a:endParaRPr lang="es-CO" sz="2800" b="1" dirty="0" smtClean="0"/>
          </a:p>
          <a:p>
            <a:endParaRPr lang="es-CO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2926267" y="1484784"/>
            <a:ext cx="5885634" cy="815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sz="2000" dirty="0" smtClean="0"/>
          </a:p>
          <a:p>
            <a:pPr marL="457200" indent="-457200" algn="just">
              <a:buAutoNum type="arabicPeriod"/>
            </a:pPr>
            <a:r>
              <a:rPr lang="es-CO" dirty="0" smtClean="0"/>
              <a:t>Convocar: identificar los líderes, agentes activos y agentes pasivos.</a:t>
            </a:r>
          </a:p>
          <a:p>
            <a:pPr algn="just"/>
            <a:endParaRPr lang="es-CO" dirty="0" smtClean="0"/>
          </a:p>
          <a:p>
            <a:pPr marL="457200" indent="-457200" algn="just">
              <a:buAutoNum type="arabicPeriod" startAt="2"/>
            </a:pPr>
            <a:r>
              <a:rPr lang="es-CO" dirty="0" smtClean="0"/>
              <a:t>Experimentar acciones comunes: es importante definir quiénes participan en la red y quiénes la animan. </a:t>
            </a:r>
          </a:p>
          <a:p>
            <a:pPr algn="just"/>
            <a:endParaRPr lang="es-CO" dirty="0" smtClean="0"/>
          </a:p>
          <a:p>
            <a:pPr marL="457200" indent="-457200" algn="just">
              <a:buAutoNum type="arabicPeriod" startAt="3"/>
            </a:pPr>
            <a:r>
              <a:rPr lang="es-CO" dirty="0" smtClean="0"/>
              <a:t>Plan Estratégico: establecer objetivos comunes y organizarse según los protocolos de Internet (no dependemos de una sola persona para mover la información), tener en cuenta tiempo y sostenibilidad de la red. Plan de actividades, contenidos, focalización y recursos</a:t>
            </a:r>
          </a:p>
          <a:p>
            <a:pPr marL="457200" indent="-457200" algn="just">
              <a:buAutoNum type="arabicPeriod" startAt="3"/>
            </a:pPr>
            <a:endParaRPr lang="es-CO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dirty="0" smtClean="0"/>
              <a:t>Tengan en cuenta que el número de participantes de las Redes tiende a disminuir mientras el nivel de confianza aumenta. </a:t>
            </a:r>
          </a:p>
          <a:p>
            <a:pPr marL="342900" indent="-342900" algn="just">
              <a:buFont typeface="Arial" charset="0"/>
              <a:buChar char="•"/>
            </a:pPr>
            <a:endParaRPr lang="es-CO" dirty="0"/>
          </a:p>
          <a:p>
            <a:pPr algn="just"/>
            <a:endParaRPr lang="es-CO" dirty="0" smtClean="0"/>
          </a:p>
          <a:p>
            <a:pPr marL="457200" indent="-457200" algn="just">
              <a:buAutoNum type="arabicPeriod" startAt="3"/>
            </a:pPr>
            <a:endParaRPr lang="es-CO" dirty="0"/>
          </a:p>
          <a:p>
            <a:pPr algn="just"/>
            <a:endParaRPr lang="es-CO" dirty="0" smtClean="0"/>
          </a:p>
          <a:p>
            <a:pPr marL="457200" indent="-457200" algn="just">
              <a:buAutoNum type="arabicPeriod"/>
            </a:pPr>
            <a:endParaRPr lang="es-CO" dirty="0"/>
          </a:p>
          <a:p>
            <a:pPr algn="just"/>
            <a:endParaRPr lang="es-CO" dirty="0" smtClean="0"/>
          </a:p>
          <a:p>
            <a:pPr algn="just"/>
            <a:endParaRPr lang="es-CO" dirty="0" smtClean="0"/>
          </a:p>
          <a:p>
            <a:pPr marL="342900" indent="-342900" algn="just">
              <a:buFont typeface="Wingdings" pitchFamily="2" charset="2"/>
              <a:buChar char="ü"/>
            </a:pPr>
            <a:endParaRPr lang="es-CO" dirty="0"/>
          </a:p>
          <a:p>
            <a:pPr marL="342900" indent="-342900" algn="just">
              <a:buFont typeface="Wingdings" pitchFamily="2" charset="2"/>
              <a:buChar char="ü"/>
            </a:pPr>
            <a:endParaRPr lang="es-CO" dirty="0" smtClean="0"/>
          </a:p>
          <a:p>
            <a:pPr algn="just"/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225967" y="575392"/>
            <a:ext cx="4702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Tres Fases para Crear una Red</a:t>
            </a:r>
            <a:endParaRPr lang="es-CO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5" y="2269644"/>
            <a:ext cx="280831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89755" y="4547160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solidFill>
                  <a:schemeClr val="bg1"/>
                </a:solidFill>
              </a:rPr>
              <a:t>«El </a:t>
            </a:r>
            <a:r>
              <a:rPr lang="es-CO" b="1" dirty="0">
                <a:solidFill>
                  <a:schemeClr val="bg1"/>
                </a:solidFill>
              </a:rPr>
              <a:t>número de personas adecuadas para una Red </a:t>
            </a:r>
            <a:r>
              <a:rPr lang="es-CO" b="1" dirty="0" smtClean="0">
                <a:solidFill>
                  <a:schemeClr val="bg1"/>
                </a:solidFill>
              </a:rPr>
              <a:t>no debe superar  los 150»</a:t>
            </a:r>
          </a:p>
          <a:p>
            <a:pPr algn="just"/>
            <a:endParaRPr lang="es-CO" b="1" dirty="0">
              <a:solidFill>
                <a:schemeClr val="bg1"/>
              </a:solidFill>
            </a:endParaRPr>
          </a:p>
          <a:p>
            <a:pPr algn="just"/>
            <a:r>
              <a:rPr lang="es-CO" b="1" dirty="0" err="1" smtClean="0">
                <a:solidFill>
                  <a:schemeClr val="bg1"/>
                </a:solidFill>
              </a:rPr>
              <a:t>Robin</a:t>
            </a:r>
            <a:r>
              <a:rPr lang="es-CO" b="1" dirty="0" smtClean="0">
                <a:solidFill>
                  <a:schemeClr val="bg1"/>
                </a:solidFill>
              </a:rPr>
              <a:t> </a:t>
            </a:r>
            <a:r>
              <a:rPr lang="es-CO" b="1" dirty="0" err="1">
                <a:solidFill>
                  <a:schemeClr val="bg1"/>
                </a:solidFill>
              </a:rPr>
              <a:t>Dumbar</a:t>
            </a:r>
            <a:r>
              <a:rPr lang="es-CO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25872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89755" y="2358172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</p:txBody>
      </p:sp>
      <p:sp>
        <p:nvSpPr>
          <p:cNvPr id="19" name="18 Rectángulo"/>
          <p:cNvSpPr/>
          <p:nvPr/>
        </p:nvSpPr>
        <p:spPr>
          <a:xfrm>
            <a:off x="4716015" y="332656"/>
            <a:ext cx="4338227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dirty="0" smtClean="0"/>
              <a:t>Paso 2</a:t>
            </a:r>
          </a:p>
          <a:p>
            <a:endParaRPr lang="es-CO" sz="2800" b="1" dirty="0"/>
          </a:p>
          <a:p>
            <a:endParaRPr lang="es-CO" sz="2800" b="1" dirty="0" smtClean="0"/>
          </a:p>
          <a:p>
            <a:endParaRPr lang="es-CO" sz="2800" b="1" dirty="0" smtClean="0"/>
          </a:p>
          <a:p>
            <a:endParaRPr lang="es-CO" sz="2800" b="1" dirty="0"/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000" b="1" dirty="0" smtClean="0"/>
              <a:t>Se recomienda armar redes físicas y virtuales para potenciar la estrategia.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s-CO" sz="2000" b="1" dirty="0"/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000" b="1" dirty="0" smtClean="0"/>
              <a:t>Determinar herramientas y dinámicas de la Red - ¿qué permite amplificar y filtrar la información?</a:t>
            </a:r>
            <a:endParaRPr lang="es-CO" sz="2000" b="1" dirty="0"/>
          </a:p>
          <a:p>
            <a:pPr algn="just"/>
            <a:endParaRPr lang="es-CO" sz="2000" b="1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b="1" dirty="0" smtClean="0"/>
              <a:t>Lanzar la idea, producto o servicio para su posterior consolidación.</a:t>
            </a:r>
            <a:r>
              <a:rPr lang="es-CO" sz="2800" b="1" dirty="0" smtClean="0"/>
              <a:t> </a:t>
            </a:r>
            <a:endParaRPr lang="es-CO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25966" y="529225"/>
            <a:ext cx="1176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Paso 3</a:t>
            </a:r>
          </a:p>
          <a:p>
            <a:endParaRPr lang="es-CO" sz="2400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67" y="1406389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356" y="4244404"/>
            <a:ext cx="2909878" cy="207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2298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4175448" y="1628800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Rectángulo"/>
          <p:cNvSpPr/>
          <p:nvPr/>
        </p:nvSpPr>
        <p:spPr>
          <a:xfrm>
            <a:off x="2915815" y="1976498"/>
            <a:ext cx="622818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CO" dirty="0" smtClean="0"/>
              <a:t>Obtienes </a:t>
            </a:r>
            <a:r>
              <a:rPr lang="es-CO" dirty="0"/>
              <a:t>el dinero que necesitas para realizar el proyecto y, seguramente, comentarios, sugerencias y contactos para </a:t>
            </a:r>
            <a:r>
              <a:rPr lang="es-CO" dirty="0" smtClean="0"/>
              <a:t>mejorarlo.</a:t>
            </a:r>
          </a:p>
          <a:p>
            <a:pPr algn="just"/>
            <a:endParaRPr lang="es-CO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dirty="0" smtClean="0"/>
              <a:t>Es </a:t>
            </a:r>
            <a:r>
              <a:rPr lang="es-CO" dirty="0"/>
              <a:t>un escaparate óptimo para ofrecer y </a:t>
            </a:r>
            <a:r>
              <a:rPr lang="es-CO" dirty="0" smtClean="0"/>
              <a:t>aprender.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es-CO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dirty="0" smtClean="0"/>
              <a:t>A través de Internet (medio económico) promocionas </a:t>
            </a:r>
            <a:r>
              <a:rPr lang="es-CO" dirty="0"/>
              <a:t>la </a:t>
            </a:r>
            <a:r>
              <a:rPr lang="es-CO" dirty="0" smtClean="0"/>
              <a:t>idea, los productos o servicios </a:t>
            </a:r>
            <a:r>
              <a:rPr lang="es-CO" dirty="0"/>
              <a:t>y </a:t>
            </a:r>
            <a:r>
              <a:rPr lang="es-CO" dirty="0" smtClean="0"/>
              <a:t>ofreces </a:t>
            </a:r>
            <a:r>
              <a:rPr lang="es-CO" dirty="0"/>
              <a:t>una plataforma de e-commerce para poder </a:t>
            </a:r>
            <a:r>
              <a:rPr lang="es-CO" dirty="0" smtClean="0"/>
              <a:t>venderlos.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es-CO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dirty="0" smtClean="0"/>
              <a:t>Compartes </a:t>
            </a:r>
            <a:r>
              <a:rPr lang="es-CO" dirty="0"/>
              <a:t>experiencia y participación en proyectos, es decir, haces “comunidad” y accedes a servicios adecuados a tus </a:t>
            </a:r>
            <a:r>
              <a:rPr lang="es-CO" dirty="0" smtClean="0"/>
              <a:t>necesidades.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es-CO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dirty="0" smtClean="0"/>
              <a:t>La propiedad intelectual de la idea del emprendedor pertenece al creador.</a:t>
            </a:r>
            <a:endParaRPr lang="es-CO" dirty="0"/>
          </a:p>
        </p:txBody>
      </p:sp>
      <p:sp>
        <p:nvSpPr>
          <p:cNvPr id="3" name="2 CuadroTexto"/>
          <p:cNvSpPr txBox="1"/>
          <p:nvPr/>
        </p:nvSpPr>
        <p:spPr>
          <a:xfrm>
            <a:off x="107504" y="703578"/>
            <a:ext cx="4682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¿Cuáles son las ventajas?</a:t>
            </a:r>
            <a:endParaRPr lang="es-CO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55" y="2452058"/>
            <a:ext cx="2615745" cy="2993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4175448" y="1628800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3" name="2 CuadroTexto"/>
          <p:cNvSpPr txBox="1"/>
          <p:nvPr/>
        </p:nvSpPr>
        <p:spPr>
          <a:xfrm>
            <a:off x="107504" y="703578"/>
            <a:ext cx="41216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¿Qué recompensas se </a:t>
            </a:r>
          </a:p>
          <a:p>
            <a:r>
              <a:rPr lang="es-CO" sz="2800" b="1" dirty="0"/>
              <a:t>p</a:t>
            </a:r>
            <a:r>
              <a:rPr lang="es-CO" sz="2800" b="1" dirty="0" smtClean="0"/>
              <a:t>ueden ofrecer?</a:t>
            </a:r>
            <a:endParaRPr lang="es-CO" sz="28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1443841"/>
            <a:ext cx="806489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sz="2000" dirty="0" smtClean="0"/>
              <a:t>Las </a:t>
            </a:r>
            <a:r>
              <a:rPr lang="es-CO" sz="2000" dirty="0"/>
              <a:t>que </a:t>
            </a:r>
            <a:r>
              <a:rPr lang="es-CO" sz="2000" dirty="0" smtClean="0"/>
              <a:t>se estimen </a:t>
            </a:r>
            <a:r>
              <a:rPr lang="es-CO" sz="2000" dirty="0"/>
              <a:t>oportunas en función del compromiso que quieras adquirir con la gente que te va a apoyar. </a:t>
            </a:r>
            <a:endParaRPr lang="es-CO" sz="2000" dirty="0" smtClean="0"/>
          </a:p>
          <a:p>
            <a:pPr marL="285750" indent="-285750" algn="just">
              <a:buFont typeface="Wingdings" pitchFamily="2" charset="2"/>
              <a:buChar char="ü"/>
            </a:pPr>
            <a:endParaRPr lang="es-CO" sz="2000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sz="2000" dirty="0" smtClean="0"/>
              <a:t>Se  recomienda ofrecer lo </a:t>
            </a:r>
            <a:r>
              <a:rPr lang="es-CO" sz="2000" dirty="0"/>
              <a:t>que a </a:t>
            </a:r>
            <a:r>
              <a:rPr lang="es-CO" sz="2000" dirty="0" smtClean="0"/>
              <a:t>usted le </a:t>
            </a:r>
            <a:r>
              <a:rPr lang="es-CO" sz="2000" dirty="0"/>
              <a:t>gustaría que alguien </a:t>
            </a:r>
            <a:r>
              <a:rPr lang="es-CO" sz="2000" dirty="0" smtClean="0"/>
              <a:t>le </a:t>
            </a:r>
            <a:r>
              <a:rPr lang="es-CO" sz="2000" dirty="0"/>
              <a:t>ofreciera, que </a:t>
            </a:r>
            <a:r>
              <a:rPr lang="es-CO" sz="2000" dirty="0" smtClean="0"/>
              <a:t>lo ponga </a:t>
            </a:r>
            <a:r>
              <a:rPr lang="es-CO" sz="2000" dirty="0"/>
              <a:t>en el lado del que </a:t>
            </a:r>
            <a:r>
              <a:rPr lang="es-CO" sz="2000" dirty="0" smtClean="0"/>
              <a:t>lo </a:t>
            </a:r>
            <a:r>
              <a:rPr lang="es-CO" sz="2000" dirty="0"/>
              <a:t>va a apoyar. </a:t>
            </a:r>
            <a:endParaRPr lang="es-CO" sz="2000" dirty="0" smtClean="0"/>
          </a:p>
          <a:p>
            <a:pPr marL="285750" indent="-285750" algn="just">
              <a:buFont typeface="Wingdings" pitchFamily="2" charset="2"/>
              <a:buChar char="ü"/>
            </a:pPr>
            <a:endParaRPr lang="es-CO" sz="2000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es-CO" sz="2000" dirty="0"/>
              <a:t>A</a:t>
            </a:r>
            <a:r>
              <a:rPr lang="es-CO" sz="2000" dirty="0" smtClean="0"/>
              <a:t>lgunos </a:t>
            </a:r>
            <a:r>
              <a:rPr lang="es-CO" sz="2000" dirty="0"/>
              <a:t>ejemplos: Aparición en créditos, </a:t>
            </a:r>
            <a:r>
              <a:rPr lang="es-CO" sz="2000" dirty="0" smtClean="0"/>
              <a:t>product placement (introducir la marca en el producto) , </a:t>
            </a:r>
            <a:r>
              <a:rPr lang="es-CO" sz="2000" dirty="0"/>
              <a:t>copias personalizadas, merchandising, dedicatorias, kits de </a:t>
            </a:r>
            <a:r>
              <a:rPr lang="es-CO" sz="2000" dirty="0" smtClean="0"/>
              <a:t>productos, </a:t>
            </a:r>
            <a:r>
              <a:rPr lang="es-CO" sz="2000" dirty="0"/>
              <a:t>consideración de patrocinador, fotografías dedicadas, descuentos, ofertas para los 10 primeros, precios especiales, acceso a eventos o producción, % sobre </a:t>
            </a:r>
            <a:r>
              <a:rPr lang="es-CO" sz="2000" dirty="0" smtClean="0"/>
              <a:t>beneficios</a:t>
            </a:r>
            <a:r>
              <a:rPr lang="es-CO" sz="2000" dirty="0"/>
              <a:t> </a:t>
            </a:r>
            <a:r>
              <a:rPr lang="es-CO" sz="2000" dirty="0" smtClean="0"/>
              <a:t>en la venta.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28874108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¿Qué son las </a:t>
            </a:r>
            <a:r>
              <a:rPr lang="es-CO" sz="2800" b="1" dirty="0" smtClean="0"/>
              <a:t>redes</a:t>
            </a:r>
          </a:p>
          <a:p>
            <a:r>
              <a:rPr lang="es-CO" sz="2800" b="1" dirty="0" smtClean="0"/>
              <a:t> </a:t>
            </a:r>
            <a:r>
              <a:rPr lang="es-CO" sz="2800" b="1" dirty="0"/>
              <a:t>productivas y de </a:t>
            </a:r>
            <a:endParaRPr lang="es-CO" sz="2800" b="1" dirty="0" smtClean="0"/>
          </a:p>
          <a:p>
            <a:r>
              <a:rPr lang="es-CO" sz="2800" b="1" dirty="0" smtClean="0"/>
              <a:t>innovación</a:t>
            </a:r>
            <a:r>
              <a:rPr lang="es-CO" sz="2800" b="1" dirty="0"/>
              <a:t>?</a:t>
            </a:r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599786" y="1772816"/>
            <a:ext cx="55442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400" b="1" dirty="0" smtClean="0">
              <a:solidFill>
                <a:schemeClr val="bg1"/>
              </a:solidFill>
            </a:endParaRPr>
          </a:p>
          <a:p>
            <a:r>
              <a:rPr lang="es-CO" sz="2400" b="1" dirty="0" smtClean="0"/>
              <a:t>Clústers</a:t>
            </a:r>
          </a:p>
          <a:p>
            <a:endParaRPr lang="es-CO" sz="2400" b="1" dirty="0">
              <a:solidFill>
                <a:schemeClr val="bg1"/>
              </a:solidFill>
            </a:endParaRPr>
          </a:p>
          <a:p>
            <a:pPr algn="just"/>
            <a:r>
              <a:rPr lang="es-CO" sz="2000" dirty="0" smtClean="0"/>
              <a:t>Son una </a:t>
            </a:r>
            <a:r>
              <a:rPr lang="es-CO" sz="2000" dirty="0"/>
              <a:t>concentración geográfica de </a:t>
            </a:r>
            <a:r>
              <a:rPr lang="es-CO" sz="2000" dirty="0" smtClean="0"/>
              <a:t>empresas e </a:t>
            </a:r>
            <a:r>
              <a:rPr lang="es-CO" sz="2000" dirty="0"/>
              <a:t>instituciones </a:t>
            </a:r>
            <a:r>
              <a:rPr lang="es-CO" sz="2000" dirty="0" smtClean="0"/>
              <a:t>que </a:t>
            </a:r>
            <a:r>
              <a:rPr lang="es-CO" sz="2000" dirty="0"/>
              <a:t>comparten el interés por un sector económico y estratégico concreto. </a:t>
            </a:r>
            <a:endParaRPr lang="es-CO" sz="2000" dirty="0" smtClean="0"/>
          </a:p>
          <a:p>
            <a:pPr algn="just"/>
            <a:endParaRPr lang="es-CO" sz="2000" dirty="0"/>
          </a:p>
          <a:p>
            <a:pPr algn="just"/>
            <a:r>
              <a:rPr lang="es-CO" sz="2000" dirty="0" smtClean="0"/>
              <a:t>Estas </a:t>
            </a:r>
            <a:r>
              <a:rPr lang="es-CO" sz="2000" dirty="0"/>
              <a:t>“asociaciones” generan una colaboración que permite a sus miembros abordar proyectos conjuntos de todo tipo, desde actividades de difusión y fomento del sector, hasta proyectos </a:t>
            </a:r>
            <a:r>
              <a:rPr lang="es-CO" sz="2000" dirty="0" smtClean="0"/>
              <a:t> </a:t>
            </a:r>
            <a:r>
              <a:rPr lang="es-CO" sz="2000" dirty="0"/>
              <a:t>de creación </a:t>
            </a:r>
            <a:r>
              <a:rPr lang="es-CO" sz="2000" dirty="0" smtClean="0"/>
              <a:t>con capacidades compartidas.</a:t>
            </a:r>
            <a:endParaRPr lang="es-CO" sz="2000" dirty="0"/>
          </a:p>
          <a:p>
            <a:endParaRPr lang="es-CO" sz="2400" b="1" dirty="0" smtClean="0">
              <a:solidFill>
                <a:schemeClr val="bg1"/>
              </a:solidFill>
            </a:endParaRPr>
          </a:p>
          <a:p>
            <a:endParaRPr lang="es-CO" sz="24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3420274" cy="2576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2378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¿Qué son las </a:t>
            </a:r>
            <a:r>
              <a:rPr lang="es-CO" sz="2800" b="1" dirty="0" smtClean="0"/>
              <a:t>redes</a:t>
            </a:r>
          </a:p>
          <a:p>
            <a:r>
              <a:rPr lang="es-CO" sz="2800" b="1" dirty="0" smtClean="0"/>
              <a:t> </a:t>
            </a:r>
            <a:r>
              <a:rPr lang="es-CO" sz="2800" b="1" dirty="0"/>
              <a:t>productivas y de </a:t>
            </a:r>
            <a:endParaRPr lang="es-CO" sz="2800" b="1" dirty="0" smtClean="0"/>
          </a:p>
          <a:p>
            <a:r>
              <a:rPr lang="es-CO" sz="2800" b="1" dirty="0" smtClean="0"/>
              <a:t>innovación</a:t>
            </a:r>
            <a:r>
              <a:rPr lang="es-CO" sz="2800" b="1" dirty="0"/>
              <a:t>?</a:t>
            </a:r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1772816"/>
            <a:ext cx="432048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400" b="1" dirty="0" smtClean="0">
              <a:solidFill>
                <a:schemeClr val="bg1"/>
              </a:solidFill>
            </a:endParaRPr>
          </a:p>
          <a:p>
            <a:endParaRPr lang="es-CO" sz="2000" b="1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b="1" dirty="0" smtClean="0"/>
              <a:t>Se producen relaciones de subcontratación, outsourcing, investigación tecnológica, acciones de promoción conjuntas en función de los intereses del grupo.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s-CO" sz="2000" b="1" dirty="0" smtClean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b="1" dirty="0" smtClean="0"/>
              <a:t>La meta principal de un clúster o cadena productiva es generar valor y ganar dinero.</a:t>
            </a:r>
          </a:p>
          <a:p>
            <a:endParaRPr lang="es-CO" sz="2400" b="1" dirty="0">
              <a:solidFill>
                <a:schemeClr val="bg1"/>
              </a:solidFill>
            </a:endParaRPr>
          </a:p>
          <a:p>
            <a:r>
              <a:rPr lang="es-CO" sz="2400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1 Triángulo isósceles"/>
          <p:cNvSpPr/>
          <p:nvPr/>
        </p:nvSpPr>
        <p:spPr>
          <a:xfrm>
            <a:off x="4319972" y="1628799"/>
            <a:ext cx="4644516" cy="48005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Redes </a:t>
            </a:r>
          </a:p>
          <a:p>
            <a:pPr algn="ctr"/>
            <a:r>
              <a:rPr lang="es-CO" dirty="0" smtClean="0"/>
              <a:t>horizontales (asociatividad)</a:t>
            </a:r>
          </a:p>
          <a:p>
            <a:pPr algn="ctr"/>
            <a:r>
              <a:rPr lang="es-CO" dirty="0" smtClean="0"/>
              <a:t>______________</a:t>
            </a:r>
          </a:p>
          <a:p>
            <a:pPr algn="ctr"/>
            <a:endParaRPr lang="es-CO" dirty="0" smtClean="0"/>
          </a:p>
          <a:p>
            <a:pPr algn="ctr"/>
            <a:r>
              <a:rPr lang="es-CO" dirty="0" smtClean="0"/>
              <a:t>Redes verticales</a:t>
            </a:r>
          </a:p>
          <a:p>
            <a:pPr algn="ctr"/>
            <a:r>
              <a:rPr lang="es-CO" dirty="0" smtClean="0"/>
              <a:t>(desarrollo con proveedores)</a:t>
            </a:r>
          </a:p>
          <a:p>
            <a:pPr algn="ctr"/>
            <a:r>
              <a:rPr lang="es-CO" dirty="0" smtClean="0"/>
              <a:t>_________________</a:t>
            </a:r>
          </a:p>
          <a:p>
            <a:pPr algn="ctr"/>
            <a:r>
              <a:rPr lang="es-CO" dirty="0" smtClean="0"/>
              <a:t>Redes complejas</a:t>
            </a:r>
          </a:p>
          <a:p>
            <a:pPr algn="ctr"/>
            <a:r>
              <a:rPr lang="es-CO" dirty="0" smtClean="0"/>
              <a:t>(Clúster)</a:t>
            </a:r>
          </a:p>
          <a:p>
            <a:pPr algn="ctr"/>
            <a:r>
              <a:rPr lang="es-CO" dirty="0" smtClean="0"/>
              <a:t>Compiten pero cooperan</a:t>
            </a:r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  <a:p>
            <a:pPr algn="ctr"/>
            <a:endParaRPr lang="es-CO" dirty="0" smtClean="0"/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154295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02556" y="61069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El éxito de la cooperación </a:t>
            </a:r>
          </a:p>
          <a:p>
            <a:r>
              <a:rPr lang="es-CO" sz="2800" b="1" dirty="0"/>
              <a:t> </a:t>
            </a:r>
            <a:r>
              <a:rPr lang="es-CO" sz="2800" b="1" dirty="0" smtClean="0"/>
              <a:t>en innovación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95536" y="1772816"/>
            <a:ext cx="8748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En la medida en que a un grupo se le incentiva a trabajar resolviendo problemas y compartiendo su saber: </a:t>
            </a:r>
          </a:p>
          <a:p>
            <a:endParaRPr lang="es-CO" sz="2400" b="1" dirty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b="1" dirty="0" smtClean="0">
                <a:solidFill>
                  <a:schemeClr val="bg1"/>
                </a:solidFill>
              </a:rPr>
              <a:t> </a:t>
            </a:r>
            <a:r>
              <a:rPr lang="es-CO" sz="2000" b="1" dirty="0" smtClean="0"/>
              <a:t>Logrará soluciones acertadas, aumentando su capacidad de trabajar juntos.</a:t>
            </a:r>
          </a:p>
          <a:p>
            <a:endParaRPr lang="es-CO" sz="2000" b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b="1" dirty="0" smtClean="0"/>
              <a:t>Aumentará progresivamente su capacidad de aprender y acelerar los procesos de decisión.</a:t>
            </a:r>
          </a:p>
          <a:p>
            <a:endParaRPr lang="es-CO" sz="2000" b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b="1" dirty="0" smtClean="0"/>
              <a:t>Encontrará subgrupos más afines concentrando la capacidad de aprender y tiempos de decisión.</a:t>
            </a:r>
          </a:p>
          <a:p>
            <a:pPr marL="342900" indent="-342900">
              <a:buFont typeface="Wingdings" pitchFamily="2" charset="2"/>
              <a:buChar char="ü"/>
            </a:pPr>
            <a:endParaRPr lang="es-CO" sz="2000" b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s-CO" sz="2000" b="1" dirty="0" smtClean="0"/>
              <a:t>Desarrollará espacios de confianza mayor en la medida                                        que se cohesionan, en comparación con grupos más amplios.</a:t>
            </a:r>
          </a:p>
          <a:p>
            <a:r>
              <a:rPr lang="es-CO" sz="2000" b="1" dirty="0" smtClean="0">
                <a:solidFill>
                  <a:schemeClr val="bg1"/>
                </a:solidFill>
              </a:rPr>
              <a:t> </a:t>
            </a:r>
            <a:endParaRPr lang="es-CO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041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02556" y="61069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El éxito de la cooperación </a:t>
            </a:r>
          </a:p>
          <a:p>
            <a:r>
              <a:rPr lang="es-CO" sz="2800" b="1" dirty="0"/>
              <a:t> </a:t>
            </a:r>
            <a:r>
              <a:rPr lang="es-CO" sz="2800" b="1" dirty="0" smtClean="0"/>
              <a:t>en innovación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95536" y="1772816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Según James Surowiecki, existen 4 elementos que enriquecen el saber y las decisiones de un grupo:</a:t>
            </a:r>
          </a:p>
          <a:p>
            <a:endParaRPr lang="es-CO" sz="2400" b="1" dirty="0" smtClean="0">
              <a:solidFill>
                <a:schemeClr val="bg1"/>
              </a:solidFill>
            </a:endParaRPr>
          </a:p>
          <a:p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2" name="1 Triángulo isósceles"/>
          <p:cNvSpPr/>
          <p:nvPr/>
        </p:nvSpPr>
        <p:spPr>
          <a:xfrm>
            <a:off x="0" y="2636911"/>
            <a:ext cx="8964488" cy="37924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La diversidad de opiniones</a:t>
            </a:r>
          </a:p>
          <a:p>
            <a:pPr algn="ctr"/>
            <a:r>
              <a:rPr lang="es-CO" sz="1600" dirty="0" smtClean="0"/>
              <a:t>_____________</a:t>
            </a:r>
          </a:p>
          <a:p>
            <a:pPr algn="ctr"/>
            <a:endParaRPr lang="es-CO" sz="1600" dirty="0"/>
          </a:p>
          <a:p>
            <a:pPr algn="ctr"/>
            <a:r>
              <a:rPr lang="es-CO" sz="1600" dirty="0" smtClean="0"/>
              <a:t>La independencia en las opiniones de cada uno.</a:t>
            </a:r>
          </a:p>
          <a:p>
            <a:pPr algn="ctr"/>
            <a:r>
              <a:rPr lang="es-CO" sz="1600" dirty="0" smtClean="0"/>
              <a:t>_________________</a:t>
            </a:r>
          </a:p>
          <a:p>
            <a:pPr algn="ctr"/>
            <a:r>
              <a:rPr lang="es-CO" sz="1600" dirty="0" smtClean="0"/>
              <a:t>La descentralización (que existan personas especializadas y con aportes locales)</a:t>
            </a:r>
          </a:p>
          <a:p>
            <a:pPr algn="ctr"/>
            <a:r>
              <a:rPr lang="es-CO" sz="1600" dirty="0" smtClean="0"/>
              <a:t>_______________________________________</a:t>
            </a:r>
          </a:p>
          <a:p>
            <a:pPr algn="ctr"/>
            <a:r>
              <a:rPr lang="es-CO" sz="1600" dirty="0" smtClean="0"/>
              <a:t>La agregación (mecanismos que hagan que las opiniones individuales se conviertan en colectivas)</a:t>
            </a:r>
          </a:p>
          <a:p>
            <a:pPr algn="ctr"/>
            <a:endParaRPr lang="es-CO" sz="1600" dirty="0"/>
          </a:p>
          <a:p>
            <a:pPr algn="ctr"/>
            <a:endParaRPr lang="es-CO" sz="1600" dirty="0"/>
          </a:p>
          <a:p>
            <a:pPr algn="ctr"/>
            <a:endParaRPr lang="es-CO" sz="1600" dirty="0" smtClean="0"/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162577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Redes sociales</a:t>
            </a:r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251520" y="1772816"/>
            <a:ext cx="889248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¿Qué es el crowdfunding?</a:t>
            </a:r>
          </a:p>
          <a:p>
            <a:endParaRPr lang="es-CO" sz="2400" b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dirty="0"/>
              <a:t>Financiación en </a:t>
            </a:r>
            <a:r>
              <a:rPr lang="es-ES" sz="2000" dirty="0" smtClean="0"/>
              <a:t>masa, también </a:t>
            </a:r>
            <a:r>
              <a:rPr lang="es-ES" sz="2000" dirty="0"/>
              <a:t>denominada financiación </a:t>
            </a:r>
            <a:r>
              <a:rPr lang="es-ES" sz="2000" dirty="0" smtClean="0"/>
              <a:t>colectiva.</a:t>
            </a:r>
          </a:p>
          <a:p>
            <a:endParaRPr lang="es-ES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dirty="0"/>
              <a:t>E</a:t>
            </a:r>
            <a:r>
              <a:rPr lang="es-ES" sz="2000" dirty="0" smtClean="0"/>
              <a:t>s </a:t>
            </a:r>
            <a:r>
              <a:rPr lang="es-ES" sz="2000" dirty="0"/>
              <a:t>la cooperación </a:t>
            </a:r>
            <a:r>
              <a:rPr lang="es-ES" sz="2000" dirty="0" smtClean="0"/>
              <a:t>colectiva llevada </a:t>
            </a:r>
            <a:r>
              <a:rPr lang="es-ES" sz="2000" dirty="0"/>
              <a:t>a cabo por personas que realizan una red para conseguir dinero u otros </a:t>
            </a:r>
            <a:r>
              <a:rPr lang="es-ES" sz="2000" dirty="0" smtClean="0"/>
              <a:t>recursos.</a:t>
            </a:r>
          </a:p>
          <a:p>
            <a:endParaRPr lang="es-ES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dirty="0" smtClean="0"/>
              <a:t> Se </a:t>
            </a:r>
            <a:r>
              <a:rPr lang="es-ES" sz="2000" dirty="0"/>
              <a:t>suele utilizar </a:t>
            </a:r>
            <a:r>
              <a:rPr lang="es-ES" sz="2000" dirty="0" smtClean="0"/>
              <a:t>Internet para </a:t>
            </a:r>
            <a:r>
              <a:rPr lang="es-ES" sz="2000" dirty="0"/>
              <a:t>financiar esfuerzos e iniciativas de otras personas u organizaciones. </a:t>
            </a:r>
            <a:endParaRPr lang="es-ES" sz="2000" dirty="0" smtClean="0"/>
          </a:p>
          <a:p>
            <a:endParaRPr lang="es-ES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dirty="0" smtClean="0"/>
              <a:t>Crowdfunding </a:t>
            </a:r>
            <a:r>
              <a:rPr lang="es-ES" sz="2000" dirty="0"/>
              <a:t>puede ser usado para muchos propósitos, desde artistas buscando apoyo de sus seguidores, campañas políticas, financiación del nacimiento de compañías o pequeños negocios</a:t>
            </a:r>
            <a:r>
              <a:rPr lang="es-ES" sz="2000" dirty="0" smtClean="0"/>
              <a:t>.</a:t>
            </a:r>
            <a:endParaRPr lang="es-CO" sz="2000" dirty="0" smtClean="0"/>
          </a:p>
        </p:txBody>
      </p:sp>
    </p:spTree>
    <p:extLst>
      <p:ext uri="{BB962C8B-B14F-4D97-AF65-F5344CB8AC3E}">
        <p14:creationId xmlns:p14="http://schemas.microsoft.com/office/powerpoint/2010/main" val="25677682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¿Cómo se pone en marcha </a:t>
            </a:r>
          </a:p>
          <a:p>
            <a:r>
              <a:rPr lang="es-CO" sz="2800" b="1" dirty="0"/>
              <a:t>e</a:t>
            </a:r>
            <a:r>
              <a:rPr lang="es-CO" sz="2800" b="1" dirty="0" smtClean="0"/>
              <a:t>l  </a:t>
            </a:r>
            <a:r>
              <a:rPr lang="es-CO" sz="2800" b="1" dirty="0"/>
              <a:t>c</a:t>
            </a:r>
            <a:r>
              <a:rPr lang="es-CO" sz="2800" b="1" dirty="0" smtClean="0"/>
              <a:t>rowdfunding?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355976" y="1844824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28" y="1914416"/>
            <a:ext cx="3368202" cy="269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4416"/>
            <a:ext cx="3672408" cy="27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derecha"/>
          <p:cNvSpPr/>
          <p:nvPr/>
        </p:nvSpPr>
        <p:spPr>
          <a:xfrm>
            <a:off x="4010788" y="31122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107504" y="4668722"/>
            <a:ext cx="69534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Ejemplos: El cosmonauta en 5 pasos</a:t>
            </a:r>
          </a:p>
          <a:p>
            <a:r>
              <a:rPr lang="es-CO" dirty="0" smtClean="0">
                <a:hlinkClick r:id="rId6"/>
              </a:rPr>
              <a:t>http</a:t>
            </a:r>
            <a:r>
              <a:rPr lang="es-CO" dirty="0">
                <a:hlinkClick r:id="rId6"/>
              </a:rPr>
              <a:t>://</a:t>
            </a:r>
            <a:r>
              <a:rPr lang="es-CO" dirty="0" smtClean="0">
                <a:hlinkClick r:id="rId6"/>
              </a:rPr>
              <a:t>vimeo.com/4639705</a:t>
            </a:r>
            <a:endParaRPr lang="es-CO" dirty="0" smtClean="0"/>
          </a:p>
          <a:p>
            <a:endParaRPr lang="es-CO" dirty="0"/>
          </a:p>
          <a:p>
            <a:r>
              <a:rPr lang="es-CO" dirty="0" smtClean="0"/>
              <a:t>Pastillas contra el dolor ajeno</a:t>
            </a:r>
          </a:p>
          <a:p>
            <a:r>
              <a:rPr lang="es-CO" dirty="0">
                <a:hlinkClick r:id="rId7"/>
              </a:rPr>
              <a:t>http://</a:t>
            </a:r>
            <a:r>
              <a:rPr lang="es-CO" dirty="0" smtClean="0">
                <a:hlinkClick r:id="rId7"/>
              </a:rPr>
              <a:t>www.youtube.com/watch?v=jcluxN_2DfM&amp;feature=related</a:t>
            </a:r>
            <a:endParaRPr lang="es-CO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89755" y="2358172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9" name="18 Rectángulo"/>
          <p:cNvSpPr/>
          <p:nvPr/>
        </p:nvSpPr>
        <p:spPr>
          <a:xfrm>
            <a:off x="179512" y="332656"/>
            <a:ext cx="312136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/>
              <a:t>Paso 1</a:t>
            </a:r>
          </a:p>
          <a:p>
            <a:endParaRPr lang="es-CO" sz="2800" b="1" dirty="0"/>
          </a:p>
          <a:p>
            <a:r>
              <a:rPr lang="es-CO" sz="2800" b="1" dirty="0" smtClean="0"/>
              <a:t>¿Cuál es la idea?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9755" y="5453965"/>
            <a:ext cx="112870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4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IDEAS PROYECTOS + APORTES = ÉXITO DE FINANCIACIÓN  =&gt;  Realización profesional y personal</a:t>
            </a:r>
            <a:endParaRPr kumimoji="0" lang="es-CO" sz="14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pic>
        <p:nvPicPr>
          <p:cNvPr id="2050" name="Picture 2" descr="http://www.comproyecto.com/sites/default/files/idea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84" y="3195855"/>
            <a:ext cx="1966788" cy="147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ttp://www.comproyecto.com/sites/default/files/integr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12829"/>
            <a:ext cx="1944216" cy="146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omproyecto.com/sites/default/files/inverti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74" y="3195855"/>
            <a:ext cx="1921681" cy="144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comproyecto.com/sites/default/files/exito_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125" y="3224112"/>
            <a:ext cx="1878187" cy="141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89755" y="5361632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/>
              <a:t> </a:t>
            </a:r>
            <a:endParaRPr lang="es-CO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89755" y="2358172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</p:txBody>
      </p:sp>
      <p:sp>
        <p:nvSpPr>
          <p:cNvPr id="19" name="18 Rectángulo"/>
          <p:cNvSpPr/>
          <p:nvPr/>
        </p:nvSpPr>
        <p:spPr>
          <a:xfrm>
            <a:off x="4716015" y="332656"/>
            <a:ext cx="433822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dirty="0" smtClean="0"/>
              <a:t>Paso 2</a:t>
            </a:r>
          </a:p>
          <a:p>
            <a:endParaRPr lang="es-CO" sz="2800" b="1" dirty="0"/>
          </a:p>
          <a:p>
            <a:endParaRPr lang="es-CO" sz="2800" b="1" dirty="0" smtClean="0"/>
          </a:p>
          <a:p>
            <a:endParaRPr lang="es-CO" sz="2800" b="1" dirty="0"/>
          </a:p>
          <a:p>
            <a:pPr algn="ctr"/>
            <a:r>
              <a:rPr lang="es-CO" sz="2000" b="1" dirty="0" smtClean="0"/>
              <a:t>¿Con qué personas o entidades quiero trabajar Red?</a:t>
            </a:r>
          </a:p>
          <a:p>
            <a:pPr algn="ctr"/>
            <a:endParaRPr lang="es-CO" sz="2000" b="1" dirty="0" smtClean="0"/>
          </a:p>
          <a:p>
            <a:pPr algn="ctr"/>
            <a:r>
              <a:rPr lang="es-CO" sz="2000" b="1" dirty="0" smtClean="0"/>
              <a:t>¿Dónde está su </a:t>
            </a:r>
            <a:r>
              <a:rPr lang="es-CO" sz="2000" b="1" dirty="0" err="1" smtClean="0"/>
              <a:t>twitter</a:t>
            </a:r>
            <a:r>
              <a:rPr lang="es-CO" sz="2000" b="1" dirty="0" smtClean="0"/>
              <a:t>, su </a:t>
            </a:r>
            <a:r>
              <a:rPr lang="es-CO" sz="2000" b="1" dirty="0" err="1" smtClean="0"/>
              <a:t>facebook</a:t>
            </a:r>
            <a:r>
              <a:rPr lang="es-CO" sz="2000" b="1" dirty="0" smtClean="0"/>
              <a:t>, su página web?</a:t>
            </a:r>
          </a:p>
          <a:p>
            <a:pPr algn="ctr"/>
            <a:r>
              <a:rPr lang="es-CO" sz="2800" b="1" dirty="0" smtClean="0"/>
              <a:t>                             </a:t>
            </a:r>
            <a:r>
              <a:rPr lang="es-CO" sz="3200" b="1" dirty="0" smtClean="0"/>
              <a:t>Demanda </a:t>
            </a:r>
            <a:r>
              <a:rPr lang="es-CO" sz="3200" b="1" dirty="0" err="1" smtClean="0"/>
              <a:t>vrs</a:t>
            </a:r>
            <a:r>
              <a:rPr lang="es-CO" sz="3200" b="1" dirty="0" smtClean="0"/>
              <a:t> Oferta</a:t>
            </a:r>
          </a:p>
          <a:p>
            <a:pPr algn="ctr"/>
            <a:r>
              <a:rPr lang="es-CO" sz="1400" b="1" dirty="0" smtClean="0"/>
              <a:t>Qué necesidades tienen el mercado – cuáles son los servicios o productos que van a suplir esas necesidades </a:t>
            </a:r>
          </a:p>
          <a:p>
            <a:endParaRPr lang="es-CO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4571999" y="3811451"/>
            <a:ext cx="42399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endParaRPr lang="es-CO" sz="2000" dirty="0" smtClean="0"/>
          </a:p>
          <a:p>
            <a:pPr algn="just"/>
            <a:endParaRPr lang="es-CO" sz="2000" dirty="0" smtClean="0"/>
          </a:p>
          <a:p>
            <a:pPr marL="342900" indent="-342900" algn="just">
              <a:buFont typeface="Wingdings" pitchFamily="2" charset="2"/>
              <a:buChar char="ü"/>
            </a:pPr>
            <a:endParaRPr lang="es-CO" sz="2000" dirty="0"/>
          </a:p>
          <a:p>
            <a:pPr marL="342900" indent="-342900" algn="just">
              <a:buFont typeface="Wingdings" pitchFamily="2" charset="2"/>
              <a:buChar char="ü"/>
            </a:pPr>
            <a:endParaRPr lang="es-CO" sz="2000" dirty="0" smtClean="0"/>
          </a:p>
          <a:p>
            <a:pPr algn="just"/>
            <a:endParaRPr lang="es-CO" sz="20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000" dirty="0" smtClean="0"/>
              <a:t>Se recomienda crear un video explicativo para que la gente se enamore del proyecto. </a:t>
            </a:r>
            <a:endParaRPr lang="es-CO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86734"/>
            <a:ext cx="4044386" cy="267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25967" y="575392"/>
            <a:ext cx="47019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Paso 2</a:t>
            </a:r>
          </a:p>
          <a:p>
            <a:endParaRPr lang="es-CO" sz="2400" b="1" dirty="0" smtClean="0"/>
          </a:p>
          <a:p>
            <a:r>
              <a:rPr lang="es-CO" sz="2400" b="1" dirty="0" smtClean="0"/>
              <a:t>Desarrollar </a:t>
            </a:r>
            <a:r>
              <a:rPr lang="es-CO" sz="2400" b="1" dirty="0"/>
              <a:t>colaborativamente </a:t>
            </a:r>
            <a:endParaRPr lang="es-CO" sz="2400" b="1" dirty="0" smtClean="0"/>
          </a:p>
          <a:p>
            <a:r>
              <a:rPr lang="es-CO" sz="2400" b="1" dirty="0" smtClean="0"/>
              <a:t>la </a:t>
            </a:r>
            <a:r>
              <a:rPr lang="es-CO" sz="2400" b="1" dirty="0"/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1549891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1988</TotalTime>
  <Words>923</Words>
  <Application>Microsoft Office PowerPoint</Application>
  <PresentationFormat>Presentación en pantalla (4:3)</PresentationFormat>
  <Paragraphs>253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377</cp:revision>
  <dcterms:created xsi:type="dcterms:W3CDTF">2010-03-18T20:45:58Z</dcterms:created>
  <dcterms:modified xsi:type="dcterms:W3CDTF">2011-11-15T02:39:44Z</dcterms:modified>
</cp:coreProperties>
</file>